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</p:sldIdLst>
  <p:sldSz cy="5143500" cx="9144000"/>
  <p:notesSz cx="6858000" cy="9144000"/>
  <p:embeddedFontLst>
    <p:embeddedFont>
      <p:font typeface="Playfair Display"/>
      <p:regular r:id="rId24"/>
      <p:bold r:id="rId25"/>
      <p:italic r:id="rId26"/>
      <p:boldItalic r:id="rId27"/>
    </p:embeddedFont>
    <p:embeddedFont>
      <p:font typeface="Lato"/>
      <p:regular r:id="rId28"/>
      <p:bold r:id="rId29"/>
      <p:italic r:id="rId30"/>
      <p:boldItalic r:id="rId3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font" Target="fonts/PlayfairDisplay-regular.fntdata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PlayfairDisplay-italic.fntdata"/><Relationship Id="rId25" Type="http://schemas.openxmlformats.org/officeDocument/2006/relationships/font" Target="fonts/PlayfairDisplay-bold.fntdata"/><Relationship Id="rId28" Type="http://schemas.openxmlformats.org/officeDocument/2006/relationships/font" Target="fonts/Lato-regular.fntdata"/><Relationship Id="rId27" Type="http://schemas.openxmlformats.org/officeDocument/2006/relationships/font" Target="fonts/PlayfairDisplay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font" Target="fonts/Lato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font" Target="fonts/Lato-boldItalic.fntdata"/><Relationship Id="rId30" Type="http://schemas.openxmlformats.org/officeDocument/2006/relationships/font" Target="fonts/Lato-italic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749050" y="748800"/>
            <a:ext cx="3645900" cy="3645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2992950" y="992700"/>
            <a:ext cx="3158100" cy="3158100"/>
          </a:xfrm>
          <a:prstGeom prst="rect">
            <a:avLst/>
          </a:prstGeom>
          <a:noFill/>
          <a:ln cap="flat" cmpd="sng" w="2857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096363" y="3266930"/>
            <a:ext cx="2951400" cy="7014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Shape 50"/>
          <p:cNvSpPr txBox="1"/>
          <p:nvPr>
            <p:ph hasCustomPrompt="1" type="title"/>
          </p:nvPr>
        </p:nvSpPr>
        <p:spPr>
          <a:xfrm>
            <a:off x="311700" y="1233100"/>
            <a:ext cx="8520600" cy="1610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29194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Shape 2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311700" y="1391378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dk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Shape 41"/>
          <p:cNvSpPr txBox="1"/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oral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Antická literatura	</a:t>
            </a:r>
            <a:endParaRPr/>
          </a:p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x="3096363" y="3266930"/>
            <a:ext cx="2951400" cy="701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Nicole Dočkalíková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Další autoři - Klasické období</a:t>
            </a:r>
            <a:endParaRPr/>
          </a:p>
        </p:txBody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cs"/>
              <a:t>Aischylos - básník, dramatik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cs"/>
              <a:t>hry z mytologie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cs"/>
              <a:t>překročení norem je trestáno bohy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cs"/>
              <a:t>zavedl na scéně 2. herce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cs"/>
              <a:t>tragédie</a:t>
            </a:r>
            <a:endParaRPr/>
          </a:p>
          <a:p>
            <a: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cs"/>
              <a:t>Peršané, Sedm proti Thébám, Upoutaný Prométheus, triologie Oresteia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cs"/>
              <a:t>Euripidés - básník, dramatik, filozof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cs"/>
              <a:t>postavil se proti tradičním morálním hodnotám a náboženským představám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cs"/>
              <a:t>deus ex machina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cs"/>
              <a:t>psychologická analýza, vášeň emoce, pochybnost a patetismus, odkrýván duševní svět hrdinů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cs"/>
              <a:t>tragédie</a:t>
            </a:r>
            <a:endParaRPr/>
          </a:p>
          <a:p>
            <a: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cs"/>
              <a:t>Médea, Šílený Hérakles, Ifigénie Taurská, Élektra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idx="1" type="body"/>
          </p:nvPr>
        </p:nvSpPr>
        <p:spPr>
          <a:xfrm>
            <a:off x="194675" y="132750"/>
            <a:ext cx="8520600" cy="558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cs"/>
              <a:t>Aristofanes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cs"/>
              <a:t>prezentoval řeckou komedii</a:t>
            </a:r>
            <a:endParaRPr/>
          </a:p>
          <a:p>
            <a: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cs"/>
              <a:t>Lysistraté, Žáby, Vosy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cs"/>
              <a:t>Hérodotos z Halikarnasu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cs"/>
              <a:t>díla</a:t>
            </a:r>
            <a:endParaRPr/>
          </a:p>
          <a:p>
            <a: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cs"/>
              <a:t>Historiai (Dějiny) - dějiny řecko-perského světa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i="1" lang="cs"/>
              <a:t>otcem historie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cs"/>
              <a:t>Thúkydidés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i="1" lang="cs"/>
              <a:t>otec vědeckého dějepisu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cs"/>
              <a:t>Dějiny peloponéské války</a:t>
            </a:r>
            <a:endParaRPr/>
          </a:p>
          <a:p>
            <a: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cs"/>
              <a:t>osmidílné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cs"/>
              <a:t>Platón - filozof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cs"/>
              <a:t>Nomoi (Zákony), Georgiás (spis o mravnosti a rétorice), Politeiá (Ústava), Kratylos (O jazyce)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cs"/>
              <a:t>Aristotelés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cs"/>
              <a:t>myslitel starověku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cs"/>
              <a:t>díla</a:t>
            </a:r>
            <a:endParaRPr/>
          </a:p>
          <a:p>
            <a: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cs"/>
              <a:t>Metafyzika, Poetika, Rétorika, Politika, Peri psýchés (O duši), Teorie katarze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Další autoři - období hélenistické</a:t>
            </a:r>
            <a:endParaRPr/>
          </a:p>
        </p:txBody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cs"/>
              <a:t>dochází k úpadku literárních děl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cs"/>
              <a:t>Theokritos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cs"/>
              <a:t>sicilský básník</a:t>
            </a:r>
            <a:endParaRPr/>
          </a:p>
          <a:p>
            <a: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cs"/>
              <a:t>idylická poezie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Římská literatura</a:t>
            </a:r>
            <a:endParaRPr/>
          </a:p>
        </p:txBody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cs"/>
              <a:t>formovala se přejímáním hodnot, kterou vytvořili Řekové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cs"/>
              <a:t>od poloviny 3. století př. n. l. až po 1. století př. n. l.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cs"/>
              <a:t>nejslavnější díla vznikla v 1. století př. n. l. 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cs"/>
              <a:t>prostřednictvím Říma se řecká vzdělanost dostala do celé Evropy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cs"/>
              <a:t>převzali tragédii i komedii v takové podobě jako byla v Řecku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cs"/>
              <a:t>hráli se i o svatbách a pohřbech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cs"/>
              <a:t>dominovaly zejména komedie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Publius OVIDIUS Naso</a:t>
            </a:r>
            <a:endParaRPr/>
          </a:p>
        </p:txBody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cs"/>
              <a:t>43 př. n. l. - 18 n. l.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cs"/>
              <a:t>jeden z nejnadanějších světových básníků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cs"/>
              <a:t>musel deset let žít ve vyhnanství - neví se proč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cs"/>
              <a:t>díky své poezii byl oslavován a obdivován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cs"/>
              <a:t>Metamorphoses (Proměny)</a:t>
            </a:r>
            <a:endParaRPr/>
          </a:p>
          <a:p>
            <a: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Další autoři římské literatury</a:t>
            </a:r>
            <a:endParaRPr/>
          </a:p>
        </p:txBody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cs"/>
              <a:t>Titus Maccius Plautus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cs"/>
              <a:t>dramatik, autor komedií - přebíral je z Řecka a přetvářel pro římského diváka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cs"/>
              <a:t>jako první vnesl zpěv árie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cs"/>
              <a:t>komedie</a:t>
            </a:r>
            <a:endParaRPr/>
          </a:p>
          <a:p>
            <a: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cs"/>
              <a:t>Pseudolus (Lišák Preudolus), Miles glorius (Vychloubačný voják), Aulularia (Komedie o hrnci) - předloha pro Lakomce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cs"/>
              <a:t>Publius Terentius Afer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cs"/>
              <a:t>komedie</a:t>
            </a:r>
            <a:endParaRPr/>
          </a:p>
          <a:p>
            <a: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cs"/>
              <a:t>Tchyně, Kleštěnec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cs"/>
              <a:t>Lucius Annaeus Seneca ml.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cs"/>
              <a:t>hlavní představitel římské tragédie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cs"/>
              <a:t>inspirován řeckou tvorbou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cs"/>
              <a:t>tragédie</a:t>
            </a:r>
            <a:endParaRPr/>
          </a:p>
          <a:p>
            <a: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cs"/>
              <a:t>Zuřící Herkules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>
            <p:ph idx="1" type="body"/>
          </p:nvPr>
        </p:nvSpPr>
        <p:spPr>
          <a:xfrm>
            <a:off x="311700" y="317625"/>
            <a:ext cx="8520600" cy="425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➔"/>
            </a:pPr>
            <a:r>
              <a:rPr lang="cs" sz="1400"/>
              <a:t>Gaius Valerius Catullus</a:t>
            </a:r>
            <a:endParaRPr sz="1400"/>
          </a:p>
          <a:p>
            <a:pPr indent="-292100" lvl="1" marL="914400" rtl="0">
              <a:spcBef>
                <a:spcPts val="0"/>
              </a:spcBef>
              <a:spcAft>
                <a:spcPts val="0"/>
              </a:spcAft>
              <a:buSzPts val="1000"/>
              <a:buChar char="◆"/>
            </a:pPr>
            <a:r>
              <a:rPr lang="cs" sz="1000"/>
              <a:t>milostná lyrika, zakladatel subjektivní poezie</a:t>
            </a:r>
            <a:endParaRPr sz="1000"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➔"/>
            </a:pPr>
            <a:r>
              <a:rPr lang="cs" sz="1400"/>
              <a:t>Publius Vergilius Maro</a:t>
            </a:r>
            <a:endParaRPr sz="1400"/>
          </a:p>
          <a:p>
            <a:pPr indent="-292100" lvl="1" marL="914400" rtl="0">
              <a:spcBef>
                <a:spcPts val="0"/>
              </a:spcBef>
              <a:spcAft>
                <a:spcPts val="0"/>
              </a:spcAft>
              <a:buSzPts val="1000"/>
              <a:buChar char="◆"/>
            </a:pPr>
            <a:r>
              <a:rPr lang="cs" sz="1000"/>
              <a:t>největší římský básník</a:t>
            </a:r>
            <a:endParaRPr sz="1000"/>
          </a:p>
          <a:p>
            <a:pPr indent="-292100" lvl="1" marL="914400" rtl="0">
              <a:spcBef>
                <a:spcPts val="0"/>
              </a:spcBef>
              <a:spcAft>
                <a:spcPts val="0"/>
              </a:spcAft>
              <a:buSzPts val="1000"/>
              <a:buChar char="◆"/>
            </a:pPr>
            <a:r>
              <a:rPr lang="cs" sz="1000"/>
              <a:t>epos Aeneis</a:t>
            </a:r>
            <a:endParaRPr sz="1000"/>
          </a:p>
          <a:p>
            <a:pPr indent="-292100" lvl="2" marL="1371600" rtl="0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cs" sz="1000"/>
              <a:t>oslavuje starobylost římského národa</a:t>
            </a:r>
            <a:endParaRPr sz="1000"/>
          </a:p>
          <a:p>
            <a:pPr indent="-292100" lvl="1" marL="914400" rtl="0">
              <a:spcBef>
                <a:spcPts val="0"/>
              </a:spcBef>
              <a:spcAft>
                <a:spcPts val="0"/>
              </a:spcAft>
              <a:buSzPts val="1000"/>
              <a:buChar char="◆"/>
            </a:pPr>
            <a:r>
              <a:rPr lang="cs" sz="1000"/>
              <a:t>další díla</a:t>
            </a:r>
            <a:endParaRPr sz="1000"/>
          </a:p>
          <a:p>
            <a:pPr indent="-292100" lvl="2" marL="1371600" rtl="0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cs" sz="1000"/>
              <a:t>Bucolica (Zpěvy pastýřské), Georgica (Zpěvy rolnické)</a:t>
            </a:r>
            <a:endParaRPr sz="1000"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➔"/>
            </a:pPr>
            <a:r>
              <a:rPr lang="cs" sz="1400"/>
              <a:t>Quintus Horatius Flaccus</a:t>
            </a:r>
            <a:endParaRPr sz="1400"/>
          </a:p>
          <a:p>
            <a:pPr indent="-292100" lvl="1" marL="914400" rtl="0">
              <a:spcBef>
                <a:spcPts val="0"/>
              </a:spcBef>
              <a:spcAft>
                <a:spcPts val="0"/>
              </a:spcAft>
              <a:buSzPts val="1000"/>
              <a:buChar char="◆"/>
            </a:pPr>
            <a:r>
              <a:rPr lang="cs" sz="1000"/>
              <a:t>druhý největší básník</a:t>
            </a:r>
            <a:endParaRPr sz="1000"/>
          </a:p>
          <a:p>
            <a:pPr indent="-292100" lvl="1" marL="914400" rtl="0">
              <a:spcBef>
                <a:spcPts val="0"/>
              </a:spcBef>
              <a:spcAft>
                <a:spcPts val="0"/>
              </a:spcAft>
              <a:buSzPts val="1000"/>
              <a:buChar char="◆"/>
            </a:pPr>
            <a:r>
              <a:rPr lang="cs" sz="1000"/>
              <a:t>teoretický text Ars poetica (Umění básnické) - vliv na vývoj básnických teorií</a:t>
            </a:r>
            <a:endParaRPr sz="1000"/>
          </a:p>
          <a:p>
            <a:pPr indent="-292100" lvl="1" marL="914400" rtl="0">
              <a:spcBef>
                <a:spcPts val="0"/>
              </a:spcBef>
              <a:spcAft>
                <a:spcPts val="0"/>
              </a:spcAft>
              <a:buSzPts val="1000"/>
              <a:buChar char="◆"/>
            </a:pPr>
            <a:r>
              <a:rPr lang="cs" sz="1000"/>
              <a:t>sbírky</a:t>
            </a:r>
            <a:endParaRPr sz="1000"/>
          </a:p>
          <a:p>
            <a:pPr indent="-292100" lvl="2" marL="1371600" rtl="0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cs" sz="1000"/>
              <a:t>Jamby, Satiry, ódy, Listy (z toho Ars poetica)</a:t>
            </a:r>
            <a:endParaRPr sz="1000"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➔"/>
            </a:pPr>
            <a:r>
              <a:rPr lang="cs" sz="1400"/>
              <a:t>Gaius Petronius</a:t>
            </a:r>
            <a:endParaRPr sz="1400"/>
          </a:p>
          <a:p>
            <a:pPr indent="-292100" lvl="1" marL="914400" rtl="0">
              <a:spcBef>
                <a:spcPts val="0"/>
              </a:spcBef>
              <a:spcAft>
                <a:spcPts val="0"/>
              </a:spcAft>
              <a:buSzPts val="1000"/>
              <a:buChar char="◆"/>
            </a:pPr>
            <a:r>
              <a:rPr lang="cs" sz="1000"/>
              <a:t>autor prvního antického románu</a:t>
            </a:r>
            <a:endParaRPr sz="1000"/>
          </a:p>
          <a:p>
            <a:pPr indent="-292100" lvl="1" marL="914400" rtl="0">
              <a:spcBef>
                <a:spcPts val="0"/>
              </a:spcBef>
              <a:spcAft>
                <a:spcPts val="0"/>
              </a:spcAft>
              <a:buSzPts val="1000"/>
              <a:buChar char="◆"/>
            </a:pPr>
            <a:r>
              <a:rPr lang="cs" sz="1000"/>
              <a:t>Satyrikon - satirický román</a:t>
            </a:r>
            <a:endParaRPr sz="1000"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➔"/>
            </a:pPr>
            <a:r>
              <a:rPr lang="cs" sz="1400"/>
              <a:t>Lucius Apuleius</a:t>
            </a:r>
            <a:endParaRPr sz="1400"/>
          </a:p>
          <a:p>
            <a:pPr indent="-292100" lvl="1" marL="914400" rtl="0">
              <a:spcBef>
                <a:spcPts val="0"/>
              </a:spcBef>
              <a:spcAft>
                <a:spcPts val="0"/>
              </a:spcAft>
              <a:buSzPts val="1000"/>
              <a:buChar char="◆"/>
            </a:pPr>
            <a:r>
              <a:rPr lang="cs" sz="1000"/>
              <a:t>Metamorphoses</a:t>
            </a:r>
            <a:endParaRPr sz="1000"/>
          </a:p>
          <a:p>
            <a:pPr indent="-292100" lvl="2" marL="1371600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cs" sz="1000"/>
              <a:t>fantastický román</a:t>
            </a:r>
            <a:endParaRPr sz="10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>
            <p:ph type="title"/>
          </p:nvPr>
        </p:nvSpPr>
        <p:spPr>
          <a:xfrm>
            <a:off x="311700" y="3090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Bohové a bohyně Řecka a Říma</a:t>
            </a:r>
            <a:endParaRPr/>
          </a:p>
        </p:txBody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➔"/>
            </a:pPr>
            <a:r>
              <a:rPr lang="cs"/>
              <a:t>Afrodité = Venuše</a:t>
            </a:r>
            <a:endParaRPr/>
          </a:p>
          <a:p>
            <a: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◆"/>
            </a:pPr>
            <a:r>
              <a:rPr lang="cs"/>
              <a:t>bohyně lásky</a:t>
            </a:r>
            <a:endParaRPr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➔"/>
            </a:pPr>
            <a:r>
              <a:rPr lang="cs"/>
              <a:t>Apollón = Apollo</a:t>
            </a:r>
            <a:endParaRPr/>
          </a:p>
          <a:p>
            <a: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◆"/>
            </a:pPr>
            <a:r>
              <a:rPr lang="cs"/>
              <a:t>bůh světla, lékařství a poezie</a:t>
            </a:r>
            <a:endParaRPr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➔"/>
            </a:pPr>
            <a:r>
              <a:rPr lang="cs"/>
              <a:t>Arés = Mars</a:t>
            </a:r>
            <a:endParaRPr/>
          </a:p>
          <a:p>
            <a: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◆"/>
            </a:pPr>
            <a:r>
              <a:rPr lang="cs"/>
              <a:t>bůh války</a:t>
            </a:r>
            <a:endParaRPr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➔"/>
            </a:pPr>
            <a:r>
              <a:rPr lang="cs"/>
              <a:t>Artemis = Diana</a:t>
            </a:r>
            <a:endParaRPr/>
          </a:p>
          <a:p>
            <a: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◆"/>
            </a:pPr>
            <a:r>
              <a:rPr lang="cs"/>
              <a:t>bohyně lovu a rození dětí</a:t>
            </a:r>
            <a:endParaRPr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➔"/>
            </a:pPr>
            <a:r>
              <a:rPr lang="cs"/>
              <a:t>Athéna = Minerva</a:t>
            </a:r>
            <a:endParaRPr/>
          </a:p>
          <a:p>
            <a: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◆"/>
            </a:pPr>
            <a:r>
              <a:rPr lang="cs"/>
              <a:t>bohyně řemesel, války a moudrosti</a:t>
            </a:r>
            <a:endParaRPr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➔"/>
            </a:pPr>
            <a:r>
              <a:rPr lang="cs"/>
              <a:t>Dionýsos = Bacchus</a:t>
            </a:r>
            <a:endParaRPr/>
          </a:p>
          <a:p>
            <a: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◆"/>
            </a:pPr>
            <a:r>
              <a:rPr lang="cs"/>
              <a:t>bůh vína, plodnosti a divokého chování</a:t>
            </a:r>
            <a:endParaRPr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➔"/>
            </a:pPr>
            <a:r>
              <a:rPr lang="cs"/>
              <a:t>Erós = Kupido</a:t>
            </a:r>
            <a:endParaRPr/>
          </a:p>
          <a:p>
            <a: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◆"/>
            </a:pPr>
            <a:r>
              <a:rPr lang="cs"/>
              <a:t>bůh lásky</a:t>
            </a:r>
            <a:endParaRPr/>
          </a:p>
        </p:txBody>
      </p:sp>
      <p:sp>
        <p:nvSpPr>
          <p:cNvPr id="155" name="Shape 15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➔"/>
            </a:pPr>
            <a:r>
              <a:rPr lang="cs"/>
              <a:t>Héfaistos = Vulkán</a:t>
            </a:r>
            <a:endParaRPr/>
          </a:p>
          <a:p>
            <a: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◆"/>
            </a:pPr>
            <a:r>
              <a:rPr lang="cs"/>
              <a:t>kovář bohů a bůh ohně</a:t>
            </a:r>
            <a:endParaRPr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➔"/>
            </a:pPr>
            <a:r>
              <a:rPr lang="cs"/>
              <a:t>Héra = Juno</a:t>
            </a:r>
            <a:endParaRPr/>
          </a:p>
          <a:p>
            <a: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◆"/>
            </a:pPr>
            <a:r>
              <a:rPr lang="cs"/>
              <a:t>ochránkyně manželství a žen</a:t>
            </a:r>
            <a:endParaRPr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➔"/>
            </a:pPr>
            <a:r>
              <a:rPr lang="cs"/>
              <a:t>Hermes = Merkur</a:t>
            </a:r>
            <a:endParaRPr/>
          </a:p>
          <a:p>
            <a: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◆"/>
            </a:pPr>
            <a:r>
              <a:rPr lang="cs"/>
              <a:t>posel bohů, bůh obchodu a vědy</a:t>
            </a:r>
            <a:endParaRPr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➔"/>
            </a:pPr>
            <a:r>
              <a:rPr lang="cs"/>
              <a:t>kronos = Saturn</a:t>
            </a:r>
            <a:endParaRPr/>
          </a:p>
          <a:p>
            <a: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◆"/>
            </a:pPr>
            <a:r>
              <a:rPr lang="cs"/>
              <a:t>v  Řecku vládce Titánů a otec Diův, v Římě i bůh zemědělství</a:t>
            </a:r>
            <a:endParaRPr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➔"/>
            </a:pPr>
            <a:r>
              <a:rPr lang="cs"/>
              <a:t>Plútón, Hádes = Pluto</a:t>
            </a:r>
            <a:endParaRPr/>
          </a:p>
          <a:p>
            <a: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◆"/>
            </a:pPr>
            <a:r>
              <a:rPr lang="cs"/>
              <a:t>bůh podsvětí</a:t>
            </a:r>
            <a:endParaRPr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➔"/>
            </a:pPr>
            <a:r>
              <a:rPr lang="cs"/>
              <a:t>Poseidón = Neptun</a:t>
            </a:r>
            <a:endParaRPr/>
          </a:p>
          <a:p>
            <a: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◆"/>
            </a:pPr>
            <a:r>
              <a:rPr lang="cs"/>
              <a:t>bůh moře (v Řecku i zemětřesení a koní)</a:t>
            </a:r>
            <a:endParaRPr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➔"/>
            </a:pPr>
            <a:r>
              <a:rPr lang="cs"/>
              <a:t>Zeus = Jupiter</a:t>
            </a:r>
            <a:endParaRPr/>
          </a:p>
          <a:p>
            <a: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◆"/>
            </a:pPr>
            <a:r>
              <a:rPr lang="cs"/>
              <a:t>vládce bohů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>
            <p:ph type="title"/>
          </p:nvPr>
        </p:nvSpPr>
        <p:spPr>
          <a:xfrm>
            <a:off x="228125" y="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Pojmy</a:t>
            </a:r>
            <a:endParaRPr/>
          </a:p>
        </p:txBody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x="311700" y="509100"/>
            <a:ext cx="8520600" cy="507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cs"/>
              <a:t>bajka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cs"/>
              <a:t>krátké veršované či prozaické vyprávění jednoduchého alegorického příběhu, jehož hlavními protagonisty jsou zvířata a věci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cs"/>
              <a:t>bukolická poezie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cs"/>
              <a:t>poezie inklinující k idylizaci prostého života na venkově či života pastýřů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cs"/>
              <a:t>elegie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cs"/>
              <a:t>lyrický útvar smutečního ladění, nejčastěji vyjadřován žal nad ztrátou blízkého, bolest ze zklamané lásky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cs"/>
              <a:t>epos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cs"/>
              <a:t>epická veršovaná skladba s pozvolným dějem a častými epizodami, zobrazuje především války či hrdinské činy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cs"/>
              <a:t>idyla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cs"/>
              <a:t>původně drobná básnický </a:t>
            </a:r>
            <a:r>
              <a:rPr lang="cs"/>
              <a:t>obrázek</a:t>
            </a:r>
            <a:r>
              <a:rPr lang="cs"/>
              <a:t>, později báseň líčící klidný a bezstarostná život uprostřed přírody, na venkově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cs"/>
              <a:t>óda</a:t>
            </a:r>
            <a:endParaRPr/>
          </a:p>
          <a:p>
            <a: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cs"/>
              <a:t>lyrická báseň oslavující nějaký “předmět”, slavnostní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Otázky</a:t>
            </a:r>
            <a:endParaRPr/>
          </a:p>
        </p:txBody>
      </p:sp>
      <p:sp>
        <p:nvSpPr>
          <p:cNvPr id="167" name="Shape 16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cs"/>
              <a:t>Co to jsou Městské Dionýsie?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cs"/>
              <a:t>Jak popisuje Homér bohy?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cs"/>
              <a:t>Co zavedl Sofokles? 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cs"/>
              <a:t>Co je to epos?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cs"/>
              <a:t>Co je to kalokaghatia?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Základní informace</a:t>
            </a:r>
            <a:endParaRPr/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cs"/>
              <a:t>stala se základem evropských literatur v různých časových období 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cs"/>
              <a:t>dělí se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cs"/>
              <a:t>řecká literatura</a:t>
            </a:r>
            <a:endParaRPr/>
          </a:p>
          <a:p>
            <a: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cs"/>
              <a:t>období prehistorické (12. - 9. století př. n. l.)</a:t>
            </a:r>
            <a:endParaRPr/>
          </a:p>
          <a:p>
            <a: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cs"/>
              <a:t>období archaické (8. - 6. století př. n. l.)</a:t>
            </a:r>
            <a:endParaRPr/>
          </a:p>
          <a:p>
            <a: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cs"/>
              <a:t>období klasické (5. - 4. století př. n. l.)</a:t>
            </a:r>
            <a:endParaRPr/>
          </a:p>
          <a:p>
            <a: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cs"/>
              <a:t>období helénistické (3. - 1. století př. n. l.)</a:t>
            </a:r>
            <a:endParaRPr/>
          </a:p>
          <a:p>
            <a: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cs"/>
              <a:t>římská literatura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Řecká literatura</a:t>
            </a:r>
            <a:endParaRPr/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cs"/>
              <a:t>souvislosti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cs"/>
              <a:t>polyteismus - mnohobožství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cs"/>
              <a:t>mytologie - báje, soubory mýtů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cs"/>
              <a:t>rozkvět filozofie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cs"/>
              <a:t>kalokagathie - soulad sil tělesných a duševních</a:t>
            </a:r>
            <a:endParaRPr/>
          </a:p>
          <a:p>
            <a: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cs"/>
              <a:t>vyrovnanost mezi krásou vnější a vnitřní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cs"/>
              <a:t>sofrosimé</a:t>
            </a:r>
            <a:endParaRPr/>
          </a:p>
          <a:p>
            <a: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cs"/>
              <a:t>schopnost nalézat pravou míru ve všem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cs"/>
              <a:t>harmonia</a:t>
            </a:r>
            <a:endParaRPr/>
          </a:p>
          <a:p>
            <a: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cs"/>
              <a:t>soulad všech složek osobností a jejich vyváženost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cs"/>
              <a:t>katarze</a:t>
            </a:r>
            <a:endParaRPr/>
          </a:p>
          <a:p>
            <a: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cs"/>
              <a:t>soulad mezi dobrem a zlem</a:t>
            </a:r>
            <a:endParaRPr/>
          </a:p>
          <a:p>
            <a: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cs"/>
              <a:t>umění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Prehistorické období</a:t>
            </a:r>
            <a:endParaRPr/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cs"/>
              <a:t>mýtické období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cs"/>
              <a:t>lidé si utvářeli názory na svět, přírodní zákony, jak vypadají hvězdy, vesmír apod. - podle mýtů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cs"/>
              <a:t>ptají se na fungování přírodních zákonů a odpovídají si pomocí příběhů (mýtů)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cs"/>
              <a:t>mýtus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cs"/>
              <a:t>pokus člověka jednoduchým způsobem odpovědět na základní otázky týkající se světa kolem nás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cs"/>
              <a:t>mytologie</a:t>
            </a:r>
            <a:endParaRPr/>
          </a:p>
          <a:p>
            <a: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cs"/>
              <a:t>soubor všech mýtů, každý řád má svoji mytologii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Klasické (attické) období</a:t>
            </a:r>
            <a:endParaRPr/>
          </a:p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cs"/>
              <a:t>vrchol řecké kultury, umění a filozofie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cs"/>
              <a:t>5. století př. n. l.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cs"/>
              <a:t>vznikají řecké tragédie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cs"/>
              <a:t>nejcennější</a:t>
            </a:r>
            <a:r>
              <a:rPr lang="cs"/>
              <a:t> oblast, kterou Řecko poskytlo Evropě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cs"/>
              <a:t>vývoj řeckého dramatu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cs"/>
              <a:t>nejdříve tragédie, potom komedie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cs"/>
              <a:t>všechno se hrálo venku, přírodě a v amfiteátrech 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cs"/>
              <a:t>divadlo hráli pouze muži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cs"/>
              <a:t>Městské Dionýsie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cs"/>
              <a:t>oslavy v Athénách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cs"/>
              <a:t>soutěž o nejlepší text, báseň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cs"/>
              <a:t>původní charakter oslav = zvrhlé </a:t>
            </a:r>
            <a:endParaRPr/>
          </a:p>
          <a:p>
            <a: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cs"/>
              <a:t>orgie, kanibalismus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Homér</a:t>
            </a:r>
            <a:endParaRPr/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311700" y="1017450"/>
            <a:ext cx="8520600" cy="46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cs"/>
              <a:t>8. - 7. století př. n. l.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cs"/>
              <a:t>autor dvou nejstarších řeckých hrdinských eposů (Ilias a Odysseia)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cs"/>
              <a:t>námět obou eposů pochází z pověstí o trojské válce	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cs"/>
              <a:t>byly napsány hexametrem v iónském nářečí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cs"/>
              <a:t>Ilias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cs"/>
              <a:t>líčení 51 dní ze závěru dobývání Tróje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cs"/>
              <a:t>působí až pateticky, mnohdy dějově staticky, až nezáživně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cs"/>
              <a:t>Ilias z řeckého Ílion = Trója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cs"/>
              <a:t>Odysseia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cs"/>
              <a:t>začátek 7. století př. n. l.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cs"/>
              <a:t>vypravuje o bloudění jednoho z účastníků trojské války, ithanického krále Odyssea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cs"/>
              <a:t>zobrazuje 41 dní posledního roku hrdinova putován, ale dozvídáme se o celé desetileté cestě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cs"/>
              <a:t>propracovanějsí, komplikovanější děj, dynamičtější, zábavnější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cs"/>
              <a:t>v obou  eposech jsou bohové zlidštěni (vášně, nedostatky, slabosti)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Ezop</a:t>
            </a:r>
            <a:endParaRPr/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cs"/>
              <a:t>6. století př. n. l.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cs"/>
              <a:t>pokládán za prvního vypravěče a tvůrce klasických bajek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cs"/>
              <a:t>podle tradice byl původně otrokem, mrzákem, ale svou moudrostí překonával i filozofy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cs"/>
              <a:t>jeho život byl prý ukončen násilnou lstí ze strany kněží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cs"/>
              <a:t>Bajky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cs"/>
              <a:t>původně se šířily především ústně</a:t>
            </a:r>
            <a:endParaRPr/>
          </a:p>
          <a:p>
            <a: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cs"/>
              <a:t>koncem 4. století př. n. l. pořídil sbírku Ezopových bajek Demetrios Falerský</a:t>
            </a:r>
            <a:endParaRPr/>
          </a:p>
          <a:p>
            <a: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cs"/>
              <a:t>ve středověku dosáhl počet bajek čísla 400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Sofoklés</a:t>
            </a:r>
            <a:endParaRPr/>
          </a:p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cs"/>
              <a:t>496 - 406 př. n. l.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cs"/>
              <a:t>básník a dramatik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cs"/>
              <a:t>napsal 123 tragédií, ale zachovalo se jich jen 7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cs"/>
              <a:t>jeho hry věnují nejvíce pozornosti morální volby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cs"/>
              <a:t>zavedl 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cs"/>
              <a:t>na scénu 3. herce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cs"/>
              <a:t>větší dramatičnost, napětí a zápletku či konflikt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cs"/>
              <a:t>zápas s bohy, i když prohraný není marný (vyšší moc bohů není tak fatálně respektována)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cs"/>
              <a:t>princip </a:t>
            </a:r>
            <a:r>
              <a:rPr i="1" lang="cs"/>
              <a:t>deus ex machina</a:t>
            </a:r>
            <a:r>
              <a:rPr lang="cs"/>
              <a:t> (bůh ze stroje) - spuštění sochy boha na scénu ve chvíli, kdy bylo potřeba předejít katastrofě - zasahuje do řešení konfliktu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cs"/>
              <a:t>tragédie</a:t>
            </a:r>
            <a:endParaRPr/>
          </a:p>
          <a:p>
            <a: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cs"/>
              <a:t>Antigona, Oidipus král, Élektra, Oidipus na Kolóně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Další autoři - archaické období</a:t>
            </a:r>
            <a:endParaRPr/>
          </a:p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311700" y="9338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cs"/>
              <a:t>Sapfó - řecká básnířka z ostrova Lesbos, vyhnanství na Sicílii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cs"/>
              <a:t>Písně - zlomek souboru lyrické poezie se subjektivním rázem</a:t>
            </a:r>
            <a:endParaRPr/>
          </a:p>
          <a:p>
            <a: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cs"/>
              <a:t>líčí citová vzplanutí autorky k dívkám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cs"/>
              <a:t>Anakreon - řecký básník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cs"/>
              <a:t>základ antické i novodobé anakreontiky</a:t>
            </a:r>
            <a:endParaRPr/>
          </a:p>
          <a:p>
            <a: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cs"/>
              <a:t>lyrika s milostnými a pijáckými motivy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cs"/>
              <a:t>Pindaros 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cs"/>
              <a:t>nejvýznamnější představitel lyrické poezie, která byla určena pro sborový přednes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cs"/>
              <a:t>knihy sborové lyriky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cs"/>
              <a:t>Hérakleitos z Efesu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cs"/>
              <a:t>filozof, zakladatel dialektiky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cs"/>
              <a:t>považován za “temného filozofa”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cs"/>
              <a:t>výrok </a:t>
            </a:r>
            <a:r>
              <a:rPr i="1" lang="cs"/>
              <a:t>panta rhei </a:t>
            </a:r>
            <a:r>
              <a:rPr lang="cs"/>
              <a:t>= vše plyne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cs"/>
              <a:t>Zenón z Eleje</a:t>
            </a:r>
            <a:endParaRPr/>
          </a:p>
          <a:p>
            <a: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cs"/>
              <a:t>filozof, aporie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