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Playfair Display"/>
      <p:regular r:id="rId24"/>
      <p:bold r:id="rId25"/>
      <p:italic r:id="rId26"/>
      <p:boldItalic r:id="rId27"/>
    </p:embeddedFont>
    <p:embeddedFont>
      <p:font typeface="La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PlayfairDisplay-regular.fntdata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PlayfairDisplay-italic.fntdata"/><Relationship Id="rId25" Type="http://schemas.openxmlformats.org/officeDocument/2006/relationships/font" Target="fonts/PlayfairDisplay-bold.fntdata"/><Relationship Id="rId28" Type="http://schemas.openxmlformats.org/officeDocument/2006/relationships/font" Target="fonts/Lato-regular.fntdata"/><Relationship Id="rId27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Antická literatura	</a:t>
            </a:r>
            <a:endParaRPr/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Nicole Dočkalíková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autoři - Klasické období</a:t>
            </a:r>
            <a:endParaRPr/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Aischylos - básník, dramatik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hry z mytologie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překročení norem je trestáno bohy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zavedl na scéně 2. herce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tragédie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Peršané, Sedm proti Thébám, Upoutaný Prométheus, triologie Oresteia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Euripidés - básník, dramatik, filozof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postavil se proti tradičním morálním hodnotám a náboženským představám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deus ex machina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psychologická analýza, vášeň emoce, pochybnost a patetismus, odkrýván duševní svět hrdinů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tragédie</a:t>
            </a:r>
            <a:endParaRPr/>
          </a:p>
          <a:p>
            <a: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Médea, Šílený Hérakles, Ifigénie Taurská, Élektra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x="194675" y="132750"/>
            <a:ext cx="8520600" cy="55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Aristofanes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prezentoval řeckou komedii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Lysistraté, Žáby, Vosy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Hérodotos z Halikarnasu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díla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Historiai (Dějiny) - dějiny řecko-perského světa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i="1" lang="cs"/>
              <a:t>otcem historie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Thúkydidés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i="1" lang="cs"/>
              <a:t>otec vědeckého dějepisu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Dějiny peloponéské války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osmidílné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Platón - filozof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Nomoi (Zákony), Georgiás (spis o mravnosti a rétorice), Politeiá (Ústava), Kratylos (O jazyce)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Aristotelés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myslitel starověku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díla</a:t>
            </a:r>
            <a:endParaRPr/>
          </a:p>
          <a:p>
            <a: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Metafyzika, Poetika, Rétorika, Politika, Peri psýchés (O duši), Teorie katarze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autoři - období hélenistické</a:t>
            </a:r>
            <a:endParaRPr/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dochází k úpadku literárních děl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Theokritos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sicilský básník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idylická poezie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Římská literatura</a:t>
            </a:r>
            <a:endParaRPr/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formovala se přejímáním hodnot, kterou vytvořili Řekové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od poloviny 3. století př. n. l. až po 1. století př.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nejslavnější díla vznikla v 1. století př. n. l.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prostřednictvím Říma se řecká vzdělanost dostala do celé Evropy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převzali tragédii i komedii v takové podobě jako byla v Řecku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hráli se i o svatbách a pohřbech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dominovaly zejména komedie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Publius OVIDIUS Naso</a:t>
            </a:r>
            <a:endParaRPr/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43 př. n. l. - 18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jeden z nejnadanějších světových básníků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musel deset let žít ve vyhnanství - neví se proč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díky své poezii byl oslavován a obdivován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Metamorphoses (Proměny)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autoři římské literatury</a:t>
            </a:r>
            <a:endParaRPr/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Titus Maccius Plautus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dramatik, autor komedií - přebíral je z Řecka a přetvářel pro římského diváka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jako první vnesl zpěv árie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komedie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Pseudolus (Lišák Preudolus), Miles glorius (Vychloubačný voják), Aulularia (Komedie o hrnci) - předloha pro Lakomce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Publius Terentius Afer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komedie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Tchyně, Kleštěnec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Lucius Annaeus Seneca ml.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hlavní představitel římské tragédie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inspirován řeckou tvorbou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tragédie</a:t>
            </a:r>
            <a:endParaRPr/>
          </a:p>
          <a:p>
            <a: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Zuřící Herkules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311700" y="317625"/>
            <a:ext cx="8520600" cy="425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 sz="1400"/>
              <a:t>Gaius Valerius Catullus</a:t>
            </a:r>
            <a:endParaRPr sz="14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milostná lyrika, zakladatel subjektivní poezie</a:t>
            </a:r>
            <a:endParaRPr sz="10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 sz="1400"/>
              <a:t>Publius Vergilius Maro</a:t>
            </a:r>
            <a:endParaRPr sz="14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největší římský básník</a:t>
            </a:r>
            <a:endParaRPr sz="10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epos Aeneis</a:t>
            </a:r>
            <a:endParaRPr sz="1000"/>
          </a:p>
          <a:p>
            <a:pPr indent="-292100" lvl="2" marL="1371600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cs" sz="1000"/>
              <a:t>oslavuje starobylost římského národa</a:t>
            </a:r>
            <a:endParaRPr sz="10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další díla</a:t>
            </a:r>
            <a:endParaRPr sz="1000"/>
          </a:p>
          <a:p>
            <a:pPr indent="-292100" lvl="2" marL="1371600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cs" sz="1000"/>
              <a:t>Bucolica (Zpěvy pastýřské), Georgica (Zpěvy rolnické)</a:t>
            </a:r>
            <a:endParaRPr sz="10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 sz="1400"/>
              <a:t>Quintus Horatius Flaccus</a:t>
            </a:r>
            <a:endParaRPr sz="14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druhý největší básník</a:t>
            </a:r>
            <a:endParaRPr sz="10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teoretický text Ars poetica (Umění básnické) - vliv na vývoj básnických teorií</a:t>
            </a:r>
            <a:endParaRPr sz="10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sbírky</a:t>
            </a:r>
            <a:endParaRPr sz="1000"/>
          </a:p>
          <a:p>
            <a:pPr indent="-292100" lvl="2" marL="1371600" rtl="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cs" sz="1000"/>
              <a:t>Jamby, Satiry, ódy, Listy (z toho Ars poetica)</a:t>
            </a:r>
            <a:endParaRPr sz="10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 sz="1400"/>
              <a:t>Gaius Petronius</a:t>
            </a:r>
            <a:endParaRPr sz="14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autor prvního antického románu</a:t>
            </a:r>
            <a:endParaRPr sz="10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Satyrikon - satirický román</a:t>
            </a:r>
            <a:endParaRPr sz="1000"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 sz="1400"/>
              <a:t>Lucius Apuleius</a:t>
            </a:r>
            <a:endParaRPr sz="1400"/>
          </a:p>
          <a:p>
            <a:pPr indent="-292100" lvl="1" marL="914400" rtl="0">
              <a:spcBef>
                <a:spcPts val="0"/>
              </a:spcBef>
              <a:spcAft>
                <a:spcPts val="0"/>
              </a:spcAft>
              <a:buSzPts val="1000"/>
              <a:buChar char="◆"/>
            </a:pPr>
            <a:r>
              <a:rPr lang="cs" sz="1000"/>
              <a:t>Metamorphoses</a:t>
            </a:r>
            <a:endParaRPr sz="1000"/>
          </a:p>
          <a:p>
            <a: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cs" sz="1000"/>
              <a:t>fantastický román</a:t>
            </a: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3090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Bohové a bohyně Řecka a Říma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Afrodité = Venuše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bohyně lásky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Apollón = Apollo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světla, lékařství a poezie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Arés = Mars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války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Artemis = Diana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bohyně lovu a rození dětí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Athéna = Minerva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bohyně řemesel, války a moudrosti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Dionýsos = Bacchus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vína, plodnosti a divokého chování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Erós = Kupido</a:t>
            </a:r>
            <a:endParaRPr/>
          </a:p>
          <a:p>
            <a: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lásky</a:t>
            </a:r>
            <a:endParaRPr/>
          </a:p>
        </p:txBody>
      </p:sp>
      <p:sp>
        <p:nvSpPr>
          <p:cNvPr id="155" name="Shape 15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Héfaistos = Vulkán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kovář bohů a bůh ohně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Héra = Juno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ochránkyně manželství a žen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Hermes = Merkur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posel bohů, bůh obchodu a vědy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kronos = Saturn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v  Řecku vládce Titánů a otec Diův, v Římě i bůh zemědělství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Plútón, Hádes = Pluto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podsvětí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Poseidón = Neptun</a:t>
            </a:r>
            <a:endParaRPr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bůh moře (v Řecku i zemětřesení a koní)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➔"/>
            </a:pPr>
            <a:r>
              <a:rPr lang="cs"/>
              <a:t>Zeus = Jupiter</a:t>
            </a:r>
            <a:endParaRPr/>
          </a:p>
          <a:p>
            <a: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◆"/>
            </a:pPr>
            <a:r>
              <a:rPr lang="cs"/>
              <a:t>vládce bohů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228125" y="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Pojmy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509100"/>
            <a:ext cx="8520600" cy="507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bajka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krátké veršované či prozaické vyprávění jednoduchého alegorického příběhu, jehož hlavními protagonisty jsou zvířata a věci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bukolická poezie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poezie inklinující k idylizaci prostého života na venkově či života pastýřů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elegie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lyrický útvar smutečního ladění, nejčastěji vyjadřován žal nad ztrátou blízkého, bolest ze zklamané lásky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epos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epická veršovaná skladba s pozvolným dějem a častými epizodami, zobrazuje především války či hrdinské činy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idyla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původně drobná básnický </a:t>
            </a:r>
            <a:r>
              <a:rPr lang="cs"/>
              <a:t>obrázek</a:t>
            </a:r>
            <a:r>
              <a:rPr lang="cs"/>
              <a:t>, později báseň líčící klidný a bezstarostná život uprostřed přírody, na venkově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óda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lyrická báseň oslavující nějaký “předmět”, slavnostní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Otázky</a:t>
            </a:r>
            <a:endParaRPr/>
          </a:p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Co to jsou Městské Dionýsie?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Jak popisuje Homér bohy?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Co zavedl Sofokles?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Co je to epos?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Co je to kalokaghatia?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Základní informace</a:t>
            </a:r>
            <a:endParaRPr/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stala se základem evropských literatur v různých časových období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dělí se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řecká literatura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období prehistorické (12. - 9. století př. n. l.)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období archaické (8. - 6. století př. n. l.)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období klasické (5. - 4. století př. n. l.)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období helénistické (3. - 1. století př. n. l.)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římská literatura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Řecká literatura</a:t>
            </a:r>
            <a:endParaRPr/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souvislosti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polyteismus - mnohobožství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mytologie - báje, soubory mýtů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rozkvět filozofie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kalokagathie - soulad sil tělesných a duševních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vyrovnanost mezi krásou vnější a vnitřní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sofrosimé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schopnost nalézat pravou míru ve všem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harmonia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soulad všech složek osobností a jejich vyváženost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katarze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soulad mezi dobrem a zlem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umění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Prehistorické období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mýtické období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lidé si utvářeli názory na svět, přírodní zákony, jak vypadají hvězdy, vesmír apod. - podle mýtů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ptají se na fungování přírodních zákonů a odpovídají si pomocí příběhů (mýtů)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mýtus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pokus člověka jednoduchým způsobem odpovědět na základní otázky týkající se světa kolem nás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mytologie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soubor všech mýtů, každý řád má svoji mytologii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Klasické (attické) období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vrchol řecké kultury, umění a filozofie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5. století př.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vznikají řecké tragédie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nejcennější</a:t>
            </a:r>
            <a:r>
              <a:rPr lang="cs"/>
              <a:t> oblast, kterou Řecko poskytlo Evropě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vývoj řeckého dramatu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nejdříve tragédie, potom komedie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všechno se hrálo venku, přírodě a v amfiteátrech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divadlo hráli pouze muži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Městské Dionýsie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oslavy v Athénách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soutěž o nejlepší text, báseň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původní charakter oslav = zvrhlé </a:t>
            </a:r>
            <a:endParaRPr/>
          </a:p>
          <a:p>
            <a: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orgie, kanibalismus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Homér</a:t>
            </a:r>
            <a:endParaRPr/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017450"/>
            <a:ext cx="8520600" cy="46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8. - 7. století př.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autor dvou nejstarších řeckých hrdinských eposů (Ilias a Odysseia)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námět obou eposů pochází z pověstí o trojské válce	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byly napsány hexametrem v iónském nářečí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Ilias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líčení 51 dní ze závěru dobývání Tróje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působí až pateticky, mnohdy dějově staticky, až nezáživně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Ilias z řeckého Ílion = Trója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Odysseia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začátek 7. století př. n. l.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vypravuje o bloudění jednoho z účastníků trojské války, ithanického krále Odyssea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zobrazuje 41 dní posledního roku hrdinova putován, ale dozvídáme se o celé desetileté cestě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propracovanějsí, komplikovanější děj, dynamičtější, zábavnější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v obou  eposech jsou bohové zlidštěni (vášně, nedostatky, slabosti)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Ezop</a:t>
            </a:r>
            <a:endParaRPr/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6. století př.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pokládán za prvního vypravěče a tvůrce klasických bajek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podle tradice byl původně otrokem, mrzákem, ale svou moudrostí překonával i filozofy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jeho život byl prý ukončen násilnou lstí ze strany kněží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Bajky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původně se šířily především ústně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koncem 4. století př. n. l. pořídil sbírku Ezopových bajek Demetrios Falerský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ve středověku dosáhl počet bajek čísla 400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Sofoklés</a:t>
            </a:r>
            <a:endParaRPr/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496 - 406 př. n. l.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básník a dramatik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napsal 123 tragédií, ale zachovalo se jich jen 7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jeho hry věnují nejvíce pozornosti morální volby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zavedl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na scénu 3. herce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větší dramatičnost, napětí a zápletku či konflikt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zápas s bohy, i když prohraný není marný (vyšší moc bohů není tak fatálně respektována)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princip </a:t>
            </a:r>
            <a:r>
              <a:rPr i="1" lang="cs"/>
              <a:t>deus ex machina</a:t>
            </a:r>
            <a:r>
              <a:rPr lang="cs"/>
              <a:t> (bůh ze stroje) - spuštění sochy boha na scénu ve chvíli, kdy bylo potřeba předejít katastrofě - zasahuje do řešení konfliktu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tragédie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Antigona, Oidipus král, Élektra, Oidipus na Kolóně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autoři - archaické období</a:t>
            </a:r>
            <a:endParaRPr/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933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Sapfó - řecká básnířka z ostrova Lesbos, vyhnanství na Sicílii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Písně - zlomek souboru lyrické poezie se subjektivním rázem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líčí citová vzplanutí autorky k dívkám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Anakreon - řecký básník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základ antické i novodobé anakreontiky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cs"/>
              <a:t>lyrika s milostnými a pijáckými motivy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Pindaros 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nejvýznamnější představitel lyrické poezie, která byla určena pro sborový přednes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knihy sborové lyriky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Hérakleitos z Efesu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filozof, zakladatel dialektiky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považován za “temného filozofa”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výrok </a:t>
            </a:r>
            <a:r>
              <a:rPr i="1" lang="cs"/>
              <a:t>panta rhei </a:t>
            </a:r>
            <a:r>
              <a:rPr lang="cs"/>
              <a:t>= vše plyne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cs"/>
              <a:t>Zenón z Eleje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◆"/>
            </a:pPr>
            <a:r>
              <a:rPr lang="cs"/>
              <a:t>filozof, aporie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